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9" r:id="rId1"/>
  </p:sldMasterIdLst>
  <p:notesMasterIdLst>
    <p:notesMasterId r:id="rId30"/>
  </p:notesMasterIdLst>
  <p:sldIdLst>
    <p:sldId id="256" r:id="rId2"/>
    <p:sldId id="272" r:id="rId3"/>
    <p:sldId id="273" r:id="rId4"/>
    <p:sldId id="277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7" r:id="rId20"/>
    <p:sldId id="274" r:id="rId21"/>
    <p:sldId id="275" r:id="rId22"/>
    <p:sldId id="276" r:id="rId23"/>
    <p:sldId id="300" r:id="rId24"/>
    <p:sldId id="299" r:id="rId25"/>
    <p:sldId id="281" r:id="rId26"/>
    <p:sldId id="280" r:id="rId27"/>
    <p:sldId id="269" r:id="rId28"/>
    <p:sldId id="27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BE1FE49-DA5B-7547-9201-AC73C04EB33E}">
          <p14:sldIdLst>
            <p14:sldId id="256"/>
            <p14:sldId id="272"/>
            <p14:sldId id="273"/>
            <p14:sldId id="277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74"/>
            <p14:sldId id="275"/>
            <p14:sldId id="276"/>
            <p14:sldId id="300"/>
            <p14:sldId id="299"/>
            <p14:sldId id="281"/>
            <p14:sldId id="280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43" autoAdjust="0"/>
  </p:normalViewPr>
  <p:slideViewPr>
    <p:cSldViewPr snapToGrid="0" snapToObjects="1">
      <p:cViewPr varScale="1">
        <p:scale>
          <a:sx n="69" d="100"/>
          <a:sy n="69" d="100"/>
        </p:scale>
        <p:origin x="32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C2EB7-4FE1-0145-BAAF-4D7DE7DF88C9}" type="datetimeFigureOut">
              <a:rPr lang="pt-BR" smtClean="0"/>
              <a:t>20/06/2016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572C4-1653-A746-8182-35101AF0EA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10A2-AEE9-494C-8ECE-D83CCFC17B69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 smtClean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3BD9E-5B88-0C4B-9505-8FCED04AF271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‹nº›</a:t>
            </a:fld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E35D-B975-3F4F-BFBA-FC0F271430BE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‹nº›</a:t>
            </a:fld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C2A2-1E04-6147-8E09-7B480616B389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‹nº›</a:t>
            </a:fld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E62F-DF90-7C45-B32E-F018412E7A1A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‹nº›</a:t>
            </a:fld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701-6CC1-3046-9984-CD40D45677DA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‹nº›</a:t>
            </a:fld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1A75-3DD2-BF4B-A756-F4C41EA5D713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‹nº›</a:t>
            </a:fld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705F-BFA7-2146-82E4-F98876D59FC6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3136-878A-1E42-8EBC-EE9076C842CC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768A-70D4-5341-89FE-2C77E4E108E6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em um Canto Diagonal 6"/>
          <p:cNvSpPr/>
          <p:nvPr userDrawn="1"/>
        </p:nvSpPr>
        <p:spPr>
          <a:xfrm>
            <a:off x="9203864" y="0"/>
            <a:ext cx="2973388" cy="6858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3639" y="6172200"/>
            <a:ext cx="1142245" cy="6699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2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19BA-50EB-BE4E-B3B6-B042CA3512F6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03A8-BCAB-3341-BE6C-F6E5BAA2F38C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6A2B-BB1B-ED42-B3E6-8A2921BA1BFD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63E80-2319-074E-85E8-2C01938C4310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CC015-2D07-C548-8FB4-2780CACB760D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F2E4-DE8D-D64D-8368-708812B696C4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5913753-D19B-8941-866F-AE50A85BE452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BF6952-4E48-774C-830F-434D8CB1F8AA}" type="slidenum">
              <a:rPr lang="en-US" smtClean="0"/>
              <a:pPr/>
              <a:t>‹nº›</a:t>
            </a:fld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8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081" y="198303"/>
            <a:ext cx="11088688" cy="2971801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Uma abordagem sobre a utilização </a:t>
            </a:r>
            <a:r>
              <a:rPr lang="pt-BR" sz="3200" dirty="0" smtClean="0"/>
              <a:t/>
            </a:r>
            <a:br>
              <a:rPr lang="pt-BR" sz="3200" dirty="0" smtClean="0"/>
            </a:br>
            <a:r>
              <a:rPr lang="pt-BR" sz="3200" dirty="0" smtClean="0"/>
              <a:t>de </a:t>
            </a:r>
            <a:r>
              <a:rPr lang="pt-BR" sz="3200" dirty="0"/>
              <a:t>paralelismo em </a:t>
            </a:r>
            <a:r>
              <a:rPr lang="pt-BR" sz="3200" dirty="0" smtClean="0"/>
              <a:t>algoritmos genéticos </a:t>
            </a:r>
            <a:r>
              <a:rPr lang="pt-BR" sz="3200" dirty="0"/>
              <a:t>aplicados em busca </a:t>
            </a:r>
            <a:r>
              <a:rPr lang="pt-BR" sz="3200" dirty="0" smtClean="0"/>
              <a:t>heurística </a:t>
            </a:r>
            <a:r>
              <a:rPr lang="pt-BR" sz="3200" dirty="0"/>
              <a:t>de </a:t>
            </a:r>
            <a:r>
              <a:rPr lang="pt-BR" sz="3200" dirty="0" smtClean="0"/>
              <a:t>caminhos</a:t>
            </a:r>
            <a:br>
              <a:rPr lang="pt-BR" sz="3200" dirty="0" smtClean="0"/>
            </a:br>
            <a:r>
              <a:rPr lang="pt-BR" sz="3200" dirty="0" smtClean="0"/>
              <a:t/>
            </a:r>
            <a:br>
              <a:rPr lang="pt-BR" sz="3200" dirty="0" smtClean="0"/>
            </a:br>
            <a:r>
              <a:rPr lang="pt-BR" sz="1600" dirty="0" smtClean="0"/>
              <a:t>junho/2016</a:t>
            </a:r>
            <a:endParaRPr lang="pt-BR" sz="1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u="sng" dirty="0">
                <a:solidFill>
                  <a:schemeClr val="tx1"/>
                </a:solidFill>
              </a:rPr>
              <a:t>Rodrigo </a:t>
            </a:r>
            <a:r>
              <a:rPr lang="pt-BR" u="sng" dirty="0" smtClean="0">
                <a:solidFill>
                  <a:schemeClr val="tx1"/>
                </a:solidFill>
              </a:rPr>
              <a:t>Mendonça </a:t>
            </a:r>
            <a:r>
              <a:rPr lang="pt-BR" u="sng" dirty="0">
                <a:solidFill>
                  <a:schemeClr val="tx1"/>
                </a:solidFill>
              </a:rPr>
              <a:t>da </a:t>
            </a:r>
            <a:r>
              <a:rPr lang="pt-BR" u="sng" dirty="0" smtClean="0">
                <a:solidFill>
                  <a:schemeClr val="tx1"/>
                </a:solidFill>
              </a:rPr>
              <a:t>Paixão</a:t>
            </a:r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>
                <a:solidFill>
                  <a:schemeClr val="tx1"/>
                </a:solidFill>
              </a:rPr>
              <a:t>Lucas Teles </a:t>
            </a:r>
            <a:r>
              <a:rPr lang="pt-BR" u="sng" dirty="0" smtClean="0">
                <a:solidFill>
                  <a:schemeClr val="tx1"/>
                </a:solidFill>
              </a:rPr>
              <a:t>Agostinho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 smtClean="0">
                <a:solidFill>
                  <a:schemeClr val="tx1"/>
                </a:solidFill>
              </a:rPr>
              <a:t>Orientador: Professor Dr. Eduardo </a:t>
            </a:r>
            <a:r>
              <a:rPr lang="pt-BR" u="sng" dirty="0" err="1" smtClean="0">
                <a:solidFill>
                  <a:schemeClr val="tx1"/>
                </a:solidFill>
              </a:rPr>
              <a:t>Heredia</a:t>
            </a:r>
            <a:endParaRPr lang="pt-BR" u="sng" dirty="0" smtClean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99" y="5425358"/>
            <a:ext cx="1625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56" y="881322"/>
            <a:ext cx="6662134" cy="583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2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38" y="898196"/>
            <a:ext cx="6695031" cy="582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5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78" y="881323"/>
            <a:ext cx="6773636" cy="591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95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905787"/>
            <a:ext cx="6595155" cy="581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9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99" y="899905"/>
            <a:ext cx="66579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70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6" y="881322"/>
            <a:ext cx="6618516" cy="585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8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84" y="985590"/>
            <a:ext cx="7429274" cy="573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14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55" y="881323"/>
            <a:ext cx="7547463" cy="583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7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881323"/>
            <a:ext cx="7603445" cy="590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7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92" y="982923"/>
            <a:ext cx="7463540" cy="573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8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busca </a:t>
            </a:r>
            <a:r>
              <a:rPr lang="pt-BR" dirty="0"/>
              <a:t>de </a:t>
            </a:r>
            <a:r>
              <a:rPr lang="pt-BR" dirty="0" smtClean="0"/>
              <a:t>caminho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</a:t>
            </a:r>
            <a:r>
              <a:rPr lang="pt-BR" sz="1400" dirty="0" smtClean="0">
                <a:solidFill>
                  <a:schemeClr val="tx1"/>
                </a:solidFill>
              </a:rPr>
              <a:t>Algoritmo A*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3</a:t>
            </a:r>
            <a:r>
              <a:rPr lang="pt-BR" sz="1400" dirty="0">
                <a:solidFill>
                  <a:schemeClr val="tx1"/>
                </a:solidFill>
              </a:rPr>
              <a:t>. Algoritmo A*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5</a:t>
            </a:r>
            <a:r>
              <a:rPr lang="pt-BR" sz="1400" dirty="0">
                <a:solidFill>
                  <a:schemeClr val="tx1"/>
                </a:solidFill>
              </a:rPr>
              <a:t>. Algoritmos </a:t>
            </a:r>
            <a:r>
              <a:rPr lang="pt-BR" sz="1400" dirty="0" smtClean="0">
                <a:solidFill>
                  <a:schemeClr val="tx1"/>
                </a:solidFill>
              </a:rPr>
              <a:t>Genéticos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6</a:t>
            </a:r>
            <a:r>
              <a:rPr lang="pt-BR" sz="1400" dirty="0">
                <a:solidFill>
                  <a:schemeClr val="tx1"/>
                </a:solidFill>
              </a:rPr>
              <a:t>. Algoritmos </a:t>
            </a:r>
            <a:r>
              <a:rPr lang="pt-BR" sz="1400" dirty="0" smtClean="0">
                <a:solidFill>
                  <a:schemeClr val="tx1"/>
                </a:solidFill>
              </a:rPr>
              <a:t>Genéticos e A*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12. Perguntas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84212" y="1046615"/>
            <a:ext cx="4818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O </a:t>
            </a:r>
            <a:r>
              <a:rPr lang="pt-BR" sz="2400" dirty="0"/>
              <a:t>que é busca de caminho?</a:t>
            </a:r>
            <a:endParaRPr lang="pt-B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Por </a:t>
            </a:r>
            <a:r>
              <a:rPr lang="pt-BR" sz="2400" dirty="0"/>
              <a:t>que é importante?</a:t>
            </a:r>
            <a:endParaRPr lang="pt-B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Onde </a:t>
            </a:r>
            <a:r>
              <a:rPr lang="pt-BR" sz="2400" dirty="0"/>
              <a:t>é usado?</a:t>
            </a:r>
            <a:endParaRPr lang="pt-BR" sz="2400" dirty="0" smtClean="0"/>
          </a:p>
        </p:txBody>
      </p:sp>
      <p:pic>
        <p:nvPicPr>
          <p:cNvPr id="20482" name="Picture 2" descr="ms-pac-man-classic-arcade-cabinet-maze-one-700x700.png (700×7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676" y="2246943"/>
            <a:ext cx="4472735" cy="44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01" y="2246944"/>
            <a:ext cx="30384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http://www.mindfusion.eu/screenshots/gallery5_net_pr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32" y="4910788"/>
            <a:ext cx="2888544" cy="1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/>
              <a:t>Algoritmo </a:t>
            </a:r>
            <a:r>
              <a:rPr lang="pt-BR" dirty="0" smtClean="0"/>
              <a:t>Genético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84212" y="1162730"/>
            <a:ext cx="3643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O que </a:t>
            </a:r>
            <a:r>
              <a:rPr lang="en-US" sz="2400" dirty="0" err="1" smtClean="0"/>
              <a:t>é</a:t>
            </a:r>
            <a:r>
              <a:rPr lang="en-US" sz="2400" dirty="0" smtClean="0"/>
              <a:t>?</a:t>
            </a:r>
            <a:endParaRPr lang="pt-B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Como </a:t>
            </a:r>
            <a:r>
              <a:rPr lang="pt-BR" sz="2400" dirty="0"/>
              <a:t>ele funciona</a:t>
            </a:r>
            <a:r>
              <a:rPr lang="pt-BR" sz="2400" dirty="0" smtClean="0"/>
              <a:t>?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70" y="400699"/>
            <a:ext cx="2837185" cy="6272635"/>
          </a:xfrm>
          <a:prstGeom prst="rect">
            <a:avLst/>
          </a:prstGeom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91" y="2342070"/>
            <a:ext cx="5637261" cy="391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06907" y="6314844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4730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/>
              <a:t>Algoritmo </a:t>
            </a:r>
            <a:r>
              <a:rPr lang="pt-BR" dirty="0" smtClean="0"/>
              <a:t>Genético Paralelo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2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79" y="2602669"/>
            <a:ext cx="3178707" cy="401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84212" y="1162730"/>
            <a:ext cx="4565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Como funciona? 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/>
              <a:t>Quais os pontos </a:t>
            </a:r>
            <a:r>
              <a:rPr lang="pt-BR" sz="2400" dirty="0" smtClean="0"/>
              <a:t>Positivos?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Quais os pontos negativos?</a:t>
            </a:r>
          </a:p>
        </p:txBody>
      </p:sp>
      <p:sp>
        <p:nvSpPr>
          <p:cNvPr id="3" name="Rectangle 2"/>
          <p:cNvSpPr/>
          <p:nvPr/>
        </p:nvSpPr>
        <p:spPr>
          <a:xfrm>
            <a:off x="8513909" y="6435218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1510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-89118"/>
            <a:ext cx="8415543" cy="943095"/>
          </a:xfrm>
        </p:spPr>
        <p:txBody>
          <a:bodyPr>
            <a:normAutofit/>
          </a:bodyPr>
          <a:lstStyle/>
          <a:p>
            <a:r>
              <a:rPr lang="pt-BR" dirty="0" smtClean="0"/>
              <a:t>algoritmo genético </a:t>
            </a:r>
            <a:r>
              <a:rPr lang="pt-BR" dirty="0"/>
              <a:t>com o A*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2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5" name="Picture 2" descr="C:\Users\telesl\Desktop\gast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87" y="3299996"/>
            <a:ext cx="3532206" cy="1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84212" y="1162730"/>
            <a:ext cx="4565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Como funciona? 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/>
              <a:t>Quais os pontos p</a:t>
            </a:r>
            <a:r>
              <a:rPr lang="pt-BR" sz="2400" dirty="0" smtClean="0"/>
              <a:t>ositivos?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Quais os pontos negativos?</a:t>
            </a:r>
          </a:p>
        </p:txBody>
      </p:sp>
      <p:sp>
        <p:nvSpPr>
          <p:cNvPr id="4" name="Rectangle 3"/>
          <p:cNvSpPr/>
          <p:nvPr/>
        </p:nvSpPr>
        <p:spPr>
          <a:xfrm>
            <a:off x="8288517" y="6305072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[4]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7" y="2515595"/>
            <a:ext cx="4441962" cy="41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9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-89118"/>
            <a:ext cx="8415543" cy="943095"/>
          </a:xfrm>
        </p:spPr>
        <p:txBody>
          <a:bodyPr>
            <a:normAutofit/>
          </a:bodyPr>
          <a:lstStyle/>
          <a:p>
            <a:r>
              <a:rPr lang="pt-BR" dirty="0" smtClean="0"/>
              <a:t>algoritmo genético </a:t>
            </a:r>
            <a:r>
              <a:rPr lang="pt-BR" dirty="0"/>
              <a:t>com o A*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2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4212" y="1162730"/>
            <a:ext cx="18229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(A) A*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(B) PPGA</a:t>
            </a:r>
          </a:p>
          <a:p>
            <a:pPr marL="285750" indent="-285750">
              <a:buFont typeface="Arial" charset="0"/>
              <a:buChar char="•"/>
            </a:pPr>
            <a:endParaRPr lang="pt-BR" sz="2400" dirty="0" smtClean="0"/>
          </a:p>
          <a:p>
            <a:pPr marL="285750" indent="-285750">
              <a:buFont typeface="Arial" charset="0"/>
              <a:buChar char="•"/>
            </a:pPr>
            <a:endParaRPr lang="pt-BR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8288517" y="6305072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[4]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950605"/>
            <a:ext cx="8121883" cy="42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-89118"/>
            <a:ext cx="8415543" cy="943095"/>
          </a:xfrm>
        </p:spPr>
        <p:txBody>
          <a:bodyPr>
            <a:normAutofit/>
          </a:bodyPr>
          <a:lstStyle/>
          <a:p>
            <a:r>
              <a:rPr lang="pt-BR" dirty="0" smtClean="0"/>
              <a:t>algoritmo genético </a:t>
            </a:r>
            <a:r>
              <a:rPr lang="pt-BR" dirty="0"/>
              <a:t>com o A*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2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4" y="1840653"/>
            <a:ext cx="4502085" cy="450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85" y="1855168"/>
            <a:ext cx="4513284" cy="450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212" y="1317433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Com padrão</a:t>
            </a:r>
            <a:endParaRPr lang="pt-BR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049022" y="129907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Sem padrão</a:t>
            </a:r>
            <a:endParaRPr lang="pt-BR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488151" y="1030111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MAPAS</a:t>
            </a:r>
            <a:endParaRPr lang="pt-BR" sz="3600" dirty="0"/>
          </a:p>
        </p:txBody>
      </p:sp>
      <p:sp>
        <p:nvSpPr>
          <p:cNvPr id="10" name="Rectangle 9"/>
          <p:cNvSpPr/>
          <p:nvPr/>
        </p:nvSpPr>
        <p:spPr>
          <a:xfrm>
            <a:off x="8593612" y="6405207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5070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2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5" name="Picture 2" descr="C:\Users\telesl\Desktop\gastarpa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92" y="1468498"/>
            <a:ext cx="7038149" cy="492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3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60145" y="2645870"/>
            <a:ext cx="82750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Criar uma base de testes com mapas em tamanhos</a:t>
            </a:r>
            <a:endParaRPr lang="pt-BR" sz="2400" dirty="0"/>
          </a:p>
          <a:p>
            <a:pPr lvl="1"/>
            <a:r>
              <a:rPr lang="pt-BR" sz="2400" dirty="0"/>
              <a:t> </a:t>
            </a:r>
            <a:r>
              <a:rPr lang="pt-BR" sz="2400" dirty="0" smtClean="0"/>
              <a:t>padrões diferentes.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Implementar o Algoritmo A*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Aplicar um modelo de paralelização de AG.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Combinar o modelo paralelo com o de busca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Mensurar os resultados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510538" y="1617636"/>
            <a:ext cx="849630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2300" dirty="0" smtClean="0"/>
              <a:t>Verificar </a:t>
            </a:r>
            <a:r>
              <a:rPr lang="pt-BR" sz="2300" dirty="0"/>
              <a:t>a aplicabilidade de paralelismo de AG para melhoria de precisão em busca heurística de </a:t>
            </a:r>
            <a:r>
              <a:rPr lang="pt-BR" sz="2300" dirty="0" smtClean="0"/>
              <a:t>caminhos.</a:t>
            </a:r>
            <a:endParaRPr lang="pt-BR" sz="2300" dirty="0"/>
          </a:p>
        </p:txBody>
      </p:sp>
    </p:spTree>
    <p:extLst>
      <p:ext uri="{BB962C8B-B14F-4D97-AF65-F5344CB8AC3E}">
        <p14:creationId xmlns:p14="http://schemas.microsoft.com/office/powerpoint/2010/main" val="47242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/>
              <a:t>Referencias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>
          <a:xfrm>
            <a:off x="684212" y="1528917"/>
            <a:ext cx="8415542" cy="485580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[1] ALAOUI</a:t>
            </a:r>
            <a:r>
              <a:rPr lang="pt-BR" sz="2000" dirty="0">
                <a:solidFill>
                  <a:schemeClr val="tx1"/>
                </a:solidFill>
              </a:rPr>
              <a:t>, O. F. S. M.; EL-GHAZAWI, T. A </a:t>
            </a:r>
            <a:r>
              <a:rPr lang="pt-BR" sz="2000" dirty="0" err="1">
                <a:solidFill>
                  <a:schemeClr val="tx1"/>
                </a:solidFill>
              </a:rPr>
              <a:t>parallel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genetic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algorithm</a:t>
            </a:r>
            <a:r>
              <a:rPr lang="pt-BR" sz="2000" dirty="0">
                <a:solidFill>
                  <a:schemeClr val="tx1"/>
                </a:solidFill>
              </a:rPr>
              <a:t> for </a:t>
            </a:r>
            <a:r>
              <a:rPr lang="pt-BR" sz="2000" dirty="0" err="1">
                <a:solidFill>
                  <a:schemeClr val="tx1"/>
                </a:solidFill>
              </a:rPr>
              <a:t>task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mapping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on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parallel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machines</a:t>
            </a:r>
            <a:r>
              <a:rPr lang="pt-BR" sz="2000" dirty="0">
                <a:solidFill>
                  <a:schemeClr val="tx1"/>
                </a:solidFill>
              </a:rPr>
              <a:t>. 2000</a:t>
            </a:r>
            <a:r>
              <a:rPr lang="pt-BR" sz="2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[2] LUCAS</a:t>
            </a:r>
            <a:r>
              <a:rPr lang="pt-BR" sz="2000" dirty="0">
                <a:solidFill>
                  <a:schemeClr val="tx1"/>
                </a:solidFill>
              </a:rPr>
              <a:t>, D. C. Algoritmos </a:t>
            </a:r>
            <a:r>
              <a:rPr lang="pt-BR" sz="2000" dirty="0" err="1" smtClean="0">
                <a:solidFill>
                  <a:schemeClr val="tx1"/>
                </a:solidFill>
              </a:rPr>
              <a:t>gen</a:t>
            </a:r>
            <a:r>
              <a:rPr lang="en-US" sz="2000" dirty="0" err="1" smtClean="0">
                <a:solidFill>
                  <a:schemeClr val="tx1"/>
                </a:solidFill>
              </a:rPr>
              <a:t>é</a:t>
            </a:r>
            <a:r>
              <a:rPr lang="pt-BR" sz="2000" dirty="0" smtClean="0">
                <a:solidFill>
                  <a:schemeClr val="tx1"/>
                </a:solidFill>
              </a:rPr>
              <a:t>ticos</a:t>
            </a:r>
            <a:r>
              <a:rPr lang="pt-BR" sz="2000" dirty="0">
                <a:solidFill>
                  <a:schemeClr val="tx1"/>
                </a:solidFill>
              </a:rPr>
              <a:t>: uma </a:t>
            </a:r>
            <a:r>
              <a:rPr lang="pt-BR" sz="2000" dirty="0" err="1" smtClean="0">
                <a:solidFill>
                  <a:schemeClr val="tx1"/>
                </a:solidFill>
              </a:rPr>
              <a:t>introdu</a:t>
            </a:r>
            <a:r>
              <a:rPr lang="en-US" sz="2000" dirty="0" err="1" smtClean="0">
                <a:solidFill>
                  <a:schemeClr val="tx1"/>
                </a:solidFill>
              </a:rPr>
              <a:t>çã</a:t>
            </a:r>
            <a:r>
              <a:rPr lang="pt-BR" sz="2000" dirty="0" smtClean="0">
                <a:solidFill>
                  <a:schemeClr val="tx1"/>
                </a:solidFill>
              </a:rPr>
              <a:t>o</a:t>
            </a:r>
            <a:r>
              <a:rPr lang="pt-BR" sz="2000" dirty="0">
                <a:solidFill>
                  <a:schemeClr val="tx1"/>
                </a:solidFill>
              </a:rPr>
              <a:t>. </a:t>
            </a:r>
            <a:r>
              <a:rPr lang="pt-BR" sz="2000" dirty="0" smtClean="0">
                <a:solidFill>
                  <a:schemeClr val="tx1"/>
                </a:solidFill>
              </a:rPr>
              <a:t>Universidade </a:t>
            </a:r>
            <a:r>
              <a:rPr lang="pt-BR" sz="2000" dirty="0">
                <a:solidFill>
                  <a:schemeClr val="tx1"/>
                </a:solidFill>
              </a:rPr>
              <a:t>Federal do </a:t>
            </a:r>
            <a:r>
              <a:rPr lang="pt-BR" sz="2000" dirty="0" smtClean="0">
                <a:solidFill>
                  <a:schemeClr val="tx1"/>
                </a:solidFill>
              </a:rPr>
              <a:t>Rio Grande </a:t>
            </a:r>
            <a:r>
              <a:rPr lang="pt-BR" sz="2000" dirty="0">
                <a:solidFill>
                  <a:schemeClr val="tx1"/>
                </a:solidFill>
              </a:rPr>
              <a:t>do Sul, </a:t>
            </a:r>
            <a:r>
              <a:rPr lang="pt-BR" sz="2000" dirty="0" smtClean="0">
                <a:solidFill>
                  <a:schemeClr val="tx1"/>
                </a:solidFill>
              </a:rPr>
              <a:t>2002.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[3] HART</a:t>
            </a:r>
            <a:r>
              <a:rPr lang="en-US" sz="2000" dirty="0">
                <a:solidFill>
                  <a:schemeClr val="tx1"/>
                </a:solidFill>
              </a:rPr>
              <a:t>, N. J. N. P. E.; RAPHAEL, B. A formal basis for the heuristic determination of minimum cost paths. IEEE Transactions on Systems, Science, and </a:t>
            </a:r>
            <a:r>
              <a:rPr lang="en-US" sz="2000" dirty="0" smtClean="0">
                <a:solidFill>
                  <a:schemeClr val="tx1"/>
                </a:solidFill>
              </a:rPr>
              <a:t>Cybernetics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[4] SANTOS</a:t>
            </a:r>
            <a:r>
              <a:rPr lang="en-US" sz="2000" dirty="0">
                <a:solidFill>
                  <a:schemeClr val="tx1"/>
                </a:solidFill>
              </a:rPr>
              <a:t>, A. F. V. M. e. E. W. G. C. U. O. </a:t>
            </a:r>
            <a:r>
              <a:rPr lang="en-US" sz="2000" dirty="0" err="1">
                <a:solidFill>
                  <a:schemeClr val="tx1"/>
                </a:solidFill>
              </a:rPr>
              <a:t>Pathfinding</a:t>
            </a:r>
            <a:r>
              <a:rPr lang="en-US" sz="2000" dirty="0">
                <a:solidFill>
                  <a:schemeClr val="tx1"/>
                </a:solidFill>
              </a:rPr>
              <a:t> based on pattern detection using genetic algorithms. SBC - Proceedings of </a:t>
            </a:r>
            <a:r>
              <a:rPr lang="en-US" sz="2000" dirty="0" err="1">
                <a:solidFill>
                  <a:schemeClr val="tx1"/>
                </a:solidFill>
              </a:rPr>
              <a:t>SBGames</a:t>
            </a:r>
            <a:r>
              <a:rPr lang="en-US" sz="2000" dirty="0">
                <a:solidFill>
                  <a:schemeClr val="tx1"/>
                </a:solidFill>
              </a:rPr>
              <a:t>, 2012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pt-BR" sz="2000" dirty="0" smtClean="0">
              <a:solidFill>
                <a:schemeClr val="tx1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2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/>
              <a:t>Agradecimentos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2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4212" y="1946787"/>
            <a:ext cx="5772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Orientador: Prof. Dr. Eduardo </a:t>
            </a:r>
            <a:r>
              <a:rPr lang="pt-BR" sz="2400" dirty="0" err="1" smtClean="0"/>
              <a:t>Heredia</a:t>
            </a:r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Coordenadora: Daniele </a:t>
            </a:r>
            <a:r>
              <a:rPr lang="pt-BR" sz="2400" dirty="0" err="1" smtClean="0"/>
              <a:t>Mingatos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2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4212" y="1162730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Busca heuristica [3]</a:t>
            </a:r>
          </a:p>
        </p:txBody>
      </p:sp>
      <p:pic>
        <p:nvPicPr>
          <p:cNvPr id="10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8" y="2972745"/>
            <a:ext cx="7064851" cy="3587277"/>
          </a:xfrm>
          <a:prstGeom prst="rect">
            <a:avLst/>
          </a:prstGeom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8" y="1885652"/>
            <a:ext cx="5353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4212" y="1162730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Como </a:t>
            </a:r>
            <a:r>
              <a:rPr lang="pt-BR" sz="2400" dirty="0"/>
              <a:t>funciona</a:t>
            </a:r>
            <a:r>
              <a:rPr lang="pt-BR" sz="2400" dirty="0" smtClean="0"/>
              <a:t>? [3]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90687"/>
            <a:ext cx="34480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72" y="2000212"/>
            <a:ext cx="33528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41" y="881324"/>
            <a:ext cx="5584145" cy="566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3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7" y="1050343"/>
            <a:ext cx="5603421" cy="56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4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72" y="881323"/>
            <a:ext cx="56388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9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753" y="880855"/>
            <a:ext cx="57721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31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20" y="935737"/>
            <a:ext cx="6611143" cy="578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7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Fatia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4952</TotalTime>
  <Words>1775</Words>
  <Application>Microsoft Office PowerPoint</Application>
  <PresentationFormat>Widescreen</PresentationFormat>
  <Paragraphs>420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Fatia</vt:lpstr>
      <vt:lpstr>Uma abordagem sobre a utilização  de paralelismo em algoritmos genéticos aplicados em busca heurística de caminhos  junho/2016</vt:lpstr>
      <vt:lpstr>busca de caminho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Genético</vt:lpstr>
      <vt:lpstr>Algoritmo Genético Paralelo</vt:lpstr>
      <vt:lpstr>algoritmo genético com o A*</vt:lpstr>
      <vt:lpstr>algoritmo genético com o A*</vt:lpstr>
      <vt:lpstr>algoritmo genético com o A*</vt:lpstr>
      <vt:lpstr>PROPOSTA</vt:lpstr>
      <vt:lpstr>Objetivos</vt:lpstr>
      <vt:lpstr>Referencias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abordagem de redes neurais artificiais para sistemas de detecção e prevenção de intrusão</dc:title>
  <dc:creator>Usuário do Microsoft Office</dc:creator>
  <cp:lastModifiedBy>Rodrigo Mendonça</cp:lastModifiedBy>
  <cp:revision>102</cp:revision>
  <dcterms:created xsi:type="dcterms:W3CDTF">2015-06-13T14:44:39Z</dcterms:created>
  <dcterms:modified xsi:type="dcterms:W3CDTF">2016-06-20T19:21:56Z</dcterms:modified>
</cp:coreProperties>
</file>